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Agrandir Wide Medium" charset="1" panose="00000605000000000000"/>
      <p:regular r:id="rId23"/>
    </p:embeddedFont>
    <p:embeddedFont>
      <p:font typeface="DM Serif Display Italics" charset="1" panose="00000000000000000000"/>
      <p:regular r:id="rId24"/>
    </p:embeddedFont>
    <p:embeddedFont>
      <p:font typeface="Mokoto" charset="1" panose="00000000000000000000"/>
      <p:regular r:id="rId25"/>
    </p:embeddedFont>
    <p:embeddedFont>
      <p:font typeface="Agrandir Wide Bold" charset="1" panose="00000805000000000000"/>
      <p:regular r:id="rId26"/>
    </p:embeddedFont>
    <p:embeddedFont>
      <p:font typeface="Garet" charset="1" panose="00000000000000000000"/>
      <p:regular r:id="rId27"/>
    </p:embeddedFont>
    <p:embeddedFont>
      <p:font typeface="Garet Bold" charset="1" panose="00000000000000000000"/>
      <p:regular r:id="rId28"/>
    </p:embeddedFont>
    <p:embeddedFont>
      <p:font typeface="Droid Serif" charset="1" panose="02020600060500020200"/>
      <p:regular r:id="rId29"/>
    </p:embeddedFont>
    <p:embeddedFont>
      <p:font typeface="Canva Sans" charset="1" panose="020B0503030501040103"/>
      <p:regular r:id="rId30"/>
    </p:embeddedFont>
    <p:embeddedFont>
      <p:font typeface="Fredoka" charset="1" panose="02000000000000000000"/>
      <p:regular r:id="rId31"/>
    </p:embeddedFont>
    <p:embeddedFont>
      <p:font typeface="Canva Sans Bold" charset="1" panose="020B0803030501040103"/>
      <p:regular r:id="rId32"/>
    </p:embeddedFont>
    <p:embeddedFont>
      <p:font typeface="Canva Sans Italics" charset="1" panose="020B0503030501040103"/>
      <p:regular r:id="rId33"/>
    </p:embeddedFont>
    <p:embeddedFont>
      <p:font typeface="Canva Sans Medium" charset="1" panose="020B0603030501040103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3.png" Type="http://schemas.openxmlformats.org/officeDocument/2006/relationships/image"/><Relationship Id="rId9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724675" y="3523276"/>
            <a:ext cx="9287133" cy="2315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334"/>
              </a:lnSpc>
            </a:pPr>
            <a:r>
              <a:rPr lang="en-US" sz="14334" b="true">
                <a:solidFill>
                  <a:srgbClr val="125B50"/>
                </a:solidFill>
                <a:latin typeface="Agrandir Wide Medium"/>
                <a:ea typeface="Agrandir Wide Medium"/>
                <a:cs typeface="Agrandir Wide Medium"/>
                <a:sym typeface="Agrandir Wide Medium"/>
              </a:rPr>
              <a:t>VASUDA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99421" y="5630590"/>
            <a:ext cx="8889158" cy="49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7"/>
              </a:lnSpc>
            </a:pPr>
            <a:r>
              <a:rPr lang="en-US" sz="3767" i="true">
                <a:solidFill>
                  <a:srgbClr val="125B50"/>
                </a:solidFill>
                <a:latin typeface="DM Serif Display Italics"/>
                <a:ea typeface="DM Serif Display Italics"/>
                <a:cs typeface="DM Serif Display Italics"/>
                <a:sym typeface="DM Serif Display Italics"/>
              </a:rPr>
              <a:t>Giving the land what it needs</a:t>
            </a:r>
          </a:p>
        </p:txBody>
      </p:sp>
      <p:sp>
        <p:nvSpPr>
          <p:cNvPr name="AutoShape 6" id="6"/>
          <p:cNvSpPr/>
          <p:nvPr/>
        </p:nvSpPr>
        <p:spPr>
          <a:xfrm flipH="true">
            <a:off x="4858025" y="5905945"/>
            <a:ext cx="1121348" cy="0"/>
          </a:xfrm>
          <a:prstGeom prst="line">
            <a:avLst/>
          </a:prstGeom>
          <a:ln cap="flat" w="38100">
            <a:solidFill>
              <a:srgbClr val="125B5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H="true">
            <a:off x="12410081" y="5886895"/>
            <a:ext cx="1121348" cy="0"/>
          </a:xfrm>
          <a:prstGeom prst="line">
            <a:avLst/>
          </a:prstGeom>
          <a:ln cap="flat" w="38100">
            <a:solidFill>
              <a:srgbClr val="125B5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-10704987">
            <a:off x="11659104" y="3436130"/>
            <a:ext cx="7012735" cy="7010455"/>
          </a:xfrm>
          <a:custGeom>
            <a:avLst/>
            <a:gdLst/>
            <a:ahLst/>
            <a:cxnLst/>
            <a:rect r="r" b="b" t="t" l="l"/>
            <a:pathLst>
              <a:path h="7010455" w="7012735">
                <a:moveTo>
                  <a:pt x="0" y="0"/>
                </a:moveTo>
                <a:lnTo>
                  <a:pt x="7012735" y="0"/>
                </a:lnTo>
                <a:lnTo>
                  <a:pt x="7012735" y="7010455"/>
                </a:lnTo>
                <a:lnTo>
                  <a:pt x="0" y="70104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8582659"/>
            <a:ext cx="2956891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AYA SHER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556229" y="7183075"/>
            <a:ext cx="4378118" cy="437811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3B28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435312" y="4147552"/>
            <a:ext cx="7417376" cy="1991896"/>
            <a:chOff x="0" y="0"/>
            <a:chExt cx="1953548" cy="52461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53548" cy="524615"/>
            </a:xfrm>
            <a:custGeom>
              <a:avLst/>
              <a:gdLst/>
              <a:ahLst/>
              <a:cxnLst/>
              <a:rect r="r" b="b" t="t" l="l"/>
              <a:pathLst>
                <a:path h="524615" w="1953548">
                  <a:moveTo>
                    <a:pt x="16700" y="0"/>
                  </a:moveTo>
                  <a:lnTo>
                    <a:pt x="1936847" y="0"/>
                  </a:lnTo>
                  <a:cubicBezTo>
                    <a:pt x="1946071" y="0"/>
                    <a:pt x="1953548" y="7477"/>
                    <a:pt x="1953548" y="16700"/>
                  </a:cubicBezTo>
                  <a:lnTo>
                    <a:pt x="1953548" y="507914"/>
                  </a:lnTo>
                  <a:cubicBezTo>
                    <a:pt x="1953548" y="512344"/>
                    <a:pt x="1951788" y="516591"/>
                    <a:pt x="1948656" y="519723"/>
                  </a:cubicBezTo>
                  <a:cubicBezTo>
                    <a:pt x="1945524" y="522855"/>
                    <a:pt x="1941277" y="524615"/>
                    <a:pt x="1936847" y="524615"/>
                  </a:cubicBezTo>
                  <a:lnTo>
                    <a:pt x="16700" y="524615"/>
                  </a:lnTo>
                  <a:cubicBezTo>
                    <a:pt x="12271" y="524615"/>
                    <a:pt x="8023" y="522855"/>
                    <a:pt x="4891" y="519723"/>
                  </a:cubicBezTo>
                  <a:cubicBezTo>
                    <a:pt x="1759" y="516591"/>
                    <a:pt x="0" y="512344"/>
                    <a:pt x="0" y="507914"/>
                  </a:cubicBezTo>
                  <a:lnTo>
                    <a:pt x="0" y="16700"/>
                  </a:lnTo>
                  <a:cubicBezTo>
                    <a:pt x="0" y="12271"/>
                    <a:pt x="1759" y="8023"/>
                    <a:pt x="4891" y="4891"/>
                  </a:cubicBezTo>
                  <a:cubicBezTo>
                    <a:pt x="8023" y="1759"/>
                    <a:pt x="12271" y="0"/>
                    <a:pt x="16700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76200"/>
              <a:ext cx="1953548" cy="600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7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422815" y="2329279"/>
            <a:ext cx="15442369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OUR SOLUTION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592376" y="8839517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7436" y="3992979"/>
            <a:ext cx="3943247" cy="681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067"/>
              </a:lnSpc>
              <a:spcBef>
                <a:spcPct val="0"/>
              </a:spcBef>
            </a:pPr>
            <a:r>
              <a:rPr lang="en-US" sz="51067">
                <a:solidFill>
                  <a:srgbClr val="125B50"/>
                </a:solidFill>
                <a:latin typeface="Fredoka"/>
                <a:ea typeface="Fredoka"/>
                <a:cs typeface="Fredoka"/>
                <a:sym typeface="Fredoka"/>
              </a:rPr>
              <a:t>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837291" y="4105318"/>
            <a:ext cx="6613418" cy="2034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7"/>
              </a:lnSpc>
            </a:pPr>
            <a:r>
              <a:rPr lang="en-US" sz="5791" b="true">
                <a:solidFill>
                  <a:srgbClr val="125B5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TRIGGER INTELLIGENCE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5435312" y="6663323"/>
            <a:ext cx="7417376" cy="1991896"/>
            <a:chOff x="0" y="0"/>
            <a:chExt cx="1953548" cy="52461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53548" cy="524615"/>
            </a:xfrm>
            <a:custGeom>
              <a:avLst/>
              <a:gdLst/>
              <a:ahLst/>
              <a:cxnLst/>
              <a:rect r="r" b="b" t="t" l="l"/>
              <a:pathLst>
                <a:path h="524615" w="1953548">
                  <a:moveTo>
                    <a:pt x="16700" y="0"/>
                  </a:moveTo>
                  <a:lnTo>
                    <a:pt x="1936847" y="0"/>
                  </a:lnTo>
                  <a:cubicBezTo>
                    <a:pt x="1946071" y="0"/>
                    <a:pt x="1953548" y="7477"/>
                    <a:pt x="1953548" y="16700"/>
                  </a:cubicBezTo>
                  <a:lnTo>
                    <a:pt x="1953548" y="507914"/>
                  </a:lnTo>
                  <a:cubicBezTo>
                    <a:pt x="1953548" y="512344"/>
                    <a:pt x="1951788" y="516591"/>
                    <a:pt x="1948656" y="519723"/>
                  </a:cubicBezTo>
                  <a:cubicBezTo>
                    <a:pt x="1945524" y="522855"/>
                    <a:pt x="1941277" y="524615"/>
                    <a:pt x="1936847" y="524615"/>
                  </a:cubicBezTo>
                  <a:lnTo>
                    <a:pt x="16700" y="524615"/>
                  </a:lnTo>
                  <a:cubicBezTo>
                    <a:pt x="12271" y="524615"/>
                    <a:pt x="8023" y="522855"/>
                    <a:pt x="4891" y="519723"/>
                  </a:cubicBezTo>
                  <a:cubicBezTo>
                    <a:pt x="1759" y="516591"/>
                    <a:pt x="0" y="512344"/>
                    <a:pt x="0" y="507914"/>
                  </a:cubicBezTo>
                  <a:lnTo>
                    <a:pt x="0" y="16700"/>
                  </a:lnTo>
                  <a:cubicBezTo>
                    <a:pt x="0" y="12271"/>
                    <a:pt x="1759" y="8023"/>
                    <a:pt x="4891" y="4891"/>
                  </a:cubicBezTo>
                  <a:cubicBezTo>
                    <a:pt x="8023" y="1759"/>
                    <a:pt x="12271" y="0"/>
                    <a:pt x="16700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76200"/>
              <a:ext cx="1953548" cy="600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7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5727378" y="6951584"/>
            <a:ext cx="6833243" cy="1358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5"/>
              </a:lnSpc>
              <a:spcBef>
                <a:spcPct val="0"/>
              </a:spcBef>
            </a:pPr>
            <a:r>
              <a:rPr lang="en-US" sz="2597">
                <a:solidFill>
                  <a:srgbClr val="125B50"/>
                </a:solidFill>
                <a:latin typeface="Canva Sans"/>
                <a:ea typeface="Canva Sans"/>
                <a:cs typeface="Canva Sans"/>
                <a:sym typeface="Canva Sans"/>
              </a:rPr>
              <a:t>When risk thresholds are crossed, activate the AI layer to generate controlled, regenerative farming</a:t>
            </a:r>
            <a:r>
              <a:rPr lang="en-US" sz="2597">
                <a:solidFill>
                  <a:srgbClr val="125B50"/>
                </a:solidFill>
                <a:latin typeface="Canva Sans"/>
                <a:ea typeface="Canva Sans"/>
                <a:cs typeface="Canva Sans"/>
                <a:sym typeface="Canva Sans"/>
              </a:rPr>
              <a:t> advisories</a:t>
            </a:r>
            <a:r>
              <a:rPr lang="en-US" sz="2597">
                <a:solidFill>
                  <a:srgbClr val="125B5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556229" y="7183075"/>
            <a:ext cx="4378118" cy="437811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3B28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435312" y="4147552"/>
            <a:ext cx="7417376" cy="1991896"/>
            <a:chOff x="0" y="0"/>
            <a:chExt cx="1953548" cy="52461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53548" cy="524615"/>
            </a:xfrm>
            <a:custGeom>
              <a:avLst/>
              <a:gdLst/>
              <a:ahLst/>
              <a:cxnLst/>
              <a:rect r="r" b="b" t="t" l="l"/>
              <a:pathLst>
                <a:path h="524615" w="1953548">
                  <a:moveTo>
                    <a:pt x="16700" y="0"/>
                  </a:moveTo>
                  <a:lnTo>
                    <a:pt x="1936847" y="0"/>
                  </a:lnTo>
                  <a:cubicBezTo>
                    <a:pt x="1946071" y="0"/>
                    <a:pt x="1953548" y="7477"/>
                    <a:pt x="1953548" y="16700"/>
                  </a:cubicBezTo>
                  <a:lnTo>
                    <a:pt x="1953548" y="507914"/>
                  </a:lnTo>
                  <a:cubicBezTo>
                    <a:pt x="1953548" y="512344"/>
                    <a:pt x="1951788" y="516591"/>
                    <a:pt x="1948656" y="519723"/>
                  </a:cubicBezTo>
                  <a:cubicBezTo>
                    <a:pt x="1945524" y="522855"/>
                    <a:pt x="1941277" y="524615"/>
                    <a:pt x="1936847" y="524615"/>
                  </a:cubicBezTo>
                  <a:lnTo>
                    <a:pt x="16700" y="524615"/>
                  </a:lnTo>
                  <a:cubicBezTo>
                    <a:pt x="12271" y="524615"/>
                    <a:pt x="8023" y="522855"/>
                    <a:pt x="4891" y="519723"/>
                  </a:cubicBezTo>
                  <a:cubicBezTo>
                    <a:pt x="1759" y="516591"/>
                    <a:pt x="0" y="512344"/>
                    <a:pt x="0" y="507914"/>
                  </a:cubicBezTo>
                  <a:lnTo>
                    <a:pt x="0" y="16700"/>
                  </a:lnTo>
                  <a:cubicBezTo>
                    <a:pt x="0" y="12271"/>
                    <a:pt x="1759" y="8023"/>
                    <a:pt x="4891" y="4891"/>
                  </a:cubicBezTo>
                  <a:cubicBezTo>
                    <a:pt x="8023" y="1759"/>
                    <a:pt x="12271" y="0"/>
                    <a:pt x="16700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76200"/>
              <a:ext cx="1953548" cy="600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7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422815" y="2329279"/>
            <a:ext cx="15442369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OUR SOLUTION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592376" y="8839517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69314" y="3992979"/>
            <a:ext cx="3839490" cy="681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067"/>
              </a:lnSpc>
              <a:spcBef>
                <a:spcPct val="0"/>
              </a:spcBef>
            </a:pPr>
            <a:r>
              <a:rPr lang="en-US" sz="51067">
                <a:solidFill>
                  <a:srgbClr val="125B50"/>
                </a:solidFill>
                <a:latin typeface="Fredoka"/>
                <a:ea typeface="Fredoka"/>
                <a:cs typeface="Fredoka"/>
                <a:sym typeface="Fredoka"/>
              </a:rPr>
              <a:t>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837291" y="4570829"/>
            <a:ext cx="6613418" cy="100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7"/>
              </a:lnSpc>
            </a:pPr>
            <a:r>
              <a:rPr lang="en-US" sz="5791" b="true">
                <a:solidFill>
                  <a:srgbClr val="125B5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Advise and ACT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5435312" y="6663323"/>
            <a:ext cx="7417376" cy="1991896"/>
            <a:chOff x="0" y="0"/>
            <a:chExt cx="1953548" cy="52461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53548" cy="524615"/>
            </a:xfrm>
            <a:custGeom>
              <a:avLst/>
              <a:gdLst/>
              <a:ahLst/>
              <a:cxnLst/>
              <a:rect r="r" b="b" t="t" l="l"/>
              <a:pathLst>
                <a:path h="524615" w="1953548">
                  <a:moveTo>
                    <a:pt x="16700" y="0"/>
                  </a:moveTo>
                  <a:lnTo>
                    <a:pt x="1936847" y="0"/>
                  </a:lnTo>
                  <a:cubicBezTo>
                    <a:pt x="1946071" y="0"/>
                    <a:pt x="1953548" y="7477"/>
                    <a:pt x="1953548" y="16700"/>
                  </a:cubicBezTo>
                  <a:lnTo>
                    <a:pt x="1953548" y="507914"/>
                  </a:lnTo>
                  <a:cubicBezTo>
                    <a:pt x="1953548" y="512344"/>
                    <a:pt x="1951788" y="516591"/>
                    <a:pt x="1948656" y="519723"/>
                  </a:cubicBezTo>
                  <a:cubicBezTo>
                    <a:pt x="1945524" y="522855"/>
                    <a:pt x="1941277" y="524615"/>
                    <a:pt x="1936847" y="524615"/>
                  </a:cubicBezTo>
                  <a:lnTo>
                    <a:pt x="16700" y="524615"/>
                  </a:lnTo>
                  <a:cubicBezTo>
                    <a:pt x="12271" y="524615"/>
                    <a:pt x="8023" y="522855"/>
                    <a:pt x="4891" y="519723"/>
                  </a:cubicBezTo>
                  <a:cubicBezTo>
                    <a:pt x="1759" y="516591"/>
                    <a:pt x="0" y="512344"/>
                    <a:pt x="0" y="507914"/>
                  </a:cubicBezTo>
                  <a:lnTo>
                    <a:pt x="0" y="16700"/>
                  </a:lnTo>
                  <a:cubicBezTo>
                    <a:pt x="0" y="12271"/>
                    <a:pt x="1759" y="8023"/>
                    <a:pt x="4891" y="4891"/>
                  </a:cubicBezTo>
                  <a:cubicBezTo>
                    <a:pt x="8023" y="1759"/>
                    <a:pt x="12271" y="0"/>
                    <a:pt x="16700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76200"/>
              <a:ext cx="1953548" cy="600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7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5727378" y="6951584"/>
            <a:ext cx="6833243" cy="1358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5"/>
              </a:lnSpc>
              <a:spcBef>
                <a:spcPct val="0"/>
              </a:spcBef>
            </a:pPr>
            <a:r>
              <a:rPr lang="en-US" sz="2597">
                <a:solidFill>
                  <a:srgbClr val="125B50"/>
                </a:solidFill>
                <a:latin typeface="Canva Sans"/>
                <a:ea typeface="Canva Sans"/>
                <a:cs typeface="Canva Sans"/>
                <a:sym typeface="Canva Sans"/>
              </a:rPr>
              <a:t>Deliver clear, region‑specific sustainable recommendations to the farmer via the dashboard for informed</a:t>
            </a:r>
            <a:r>
              <a:rPr lang="en-US" sz="2597">
                <a:solidFill>
                  <a:srgbClr val="125B50"/>
                </a:solidFill>
                <a:latin typeface="Canva Sans"/>
                <a:ea typeface="Canva Sans"/>
                <a:cs typeface="Canva Sans"/>
                <a:sym typeface="Canva Sans"/>
              </a:rPr>
              <a:t> action</a:t>
            </a:r>
            <a:r>
              <a:rPr lang="en-US" sz="2597">
                <a:solidFill>
                  <a:srgbClr val="125B5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514317" y="2441733"/>
            <a:ext cx="9168235" cy="6616385"/>
          </a:xfrm>
          <a:custGeom>
            <a:avLst/>
            <a:gdLst/>
            <a:ahLst/>
            <a:cxnLst/>
            <a:rect r="r" b="b" t="t" l="l"/>
            <a:pathLst>
              <a:path h="6616385" w="9168235">
                <a:moveTo>
                  <a:pt x="0" y="0"/>
                </a:moveTo>
                <a:lnTo>
                  <a:pt x="9168235" y="0"/>
                </a:lnTo>
                <a:lnTo>
                  <a:pt x="9168235" y="6616385"/>
                </a:lnTo>
                <a:lnTo>
                  <a:pt x="0" y="66163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6728" t="-17985" r="-19193" b="-164708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646155" y="5057775"/>
            <a:ext cx="9909035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WORKFLOW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839517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437020" y="1740210"/>
            <a:ext cx="8115300" cy="7518090"/>
          </a:xfrm>
          <a:custGeom>
            <a:avLst/>
            <a:gdLst/>
            <a:ahLst/>
            <a:cxnLst/>
            <a:rect r="r" b="b" t="t" l="l"/>
            <a:pathLst>
              <a:path h="7518090" w="8115300">
                <a:moveTo>
                  <a:pt x="0" y="0"/>
                </a:moveTo>
                <a:lnTo>
                  <a:pt x="8115300" y="0"/>
                </a:lnTo>
                <a:lnTo>
                  <a:pt x="8115300" y="7518090"/>
                </a:lnTo>
                <a:lnTo>
                  <a:pt x="0" y="75180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50" t="-72760" r="-5692" b="-698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624415" y="5057775"/>
            <a:ext cx="9909035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WORKFLOW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839517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64013" y="3295832"/>
            <a:ext cx="14159975" cy="5155661"/>
          </a:xfrm>
          <a:custGeom>
            <a:avLst/>
            <a:gdLst/>
            <a:ahLst/>
            <a:cxnLst/>
            <a:rect r="r" b="b" t="t" l="l"/>
            <a:pathLst>
              <a:path h="5155661" w="14159975">
                <a:moveTo>
                  <a:pt x="0" y="0"/>
                </a:moveTo>
                <a:lnTo>
                  <a:pt x="14159974" y="0"/>
                </a:lnTo>
                <a:lnTo>
                  <a:pt x="14159974" y="5155661"/>
                </a:lnTo>
                <a:lnTo>
                  <a:pt x="0" y="51556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2079" r="0" b="-5090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422815" y="1797231"/>
            <a:ext cx="15442369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ARCHITECTURE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839517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22815" y="2329279"/>
            <a:ext cx="15442369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SIGNIFICANCE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839517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62162" y="4195494"/>
            <a:ext cx="13563676" cy="3526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96"/>
              </a:lnSpc>
              <a:spcBef>
                <a:spcPct val="0"/>
              </a:spcBef>
            </a:pPr>
            <a:r>
              <a:rPr lang="en-US" sz="3096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PREVENTS </a:t>
            </a:r>
            <a:r>
              <a:rPr lang="en-US" b="true" sz="3096">
                <a:solidFill>
                  <a:srgbClr val="125B50"/>
                </a:solidFill>
                <a:latin typeface="Garet Bold"/>
                <a:ea typeface="Garet Bold"/>
                <a:cs typeface="Garet Bold"/>
                <a:sym typeface="Garet Bold"/>
              </a:rPr>
              <a:t>LONG‑TERM SOIL DEGRADATION</a:t>
            </a:r>
            <a:r>
              <a:rPr lang="en-US" sz="3096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 BY IDENTIFYING RISKY FARMING PRACTICES EARLY, BEFORE YIELD LOSS OCCURS.</a:t>
            </a:r>
          </a:p>
          <a:p>
            <a:pPr algn="just">
              <a:lnSpc>
                <a:spcPts val="3096"/>
              </a:lnSpc>
              <a:spcBef>
                <a:spcPct val="0"/>
              </a:spcBef>
            </a:pPr>
          </a:p>
          <a:p>
            <a:pPr algn="just">
              <a:lnSpc>
                <a:spcPts val="3096"/>
              </a:lnSpc>
              <a:spcBef>
                <a:spcPct val="0"/>
              </a:spcBef>
            </a:pPr>
            <a:r>
              <a:rPr lang="en-US" sz="3096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ENABLES SUSTAINABLE DECISION‑MAKING </a:t>
            </a:r>
            <a:r>
              <a:rPr lang="en-US" b="true" sz="3096">
                <a:solidFill>
                  <a:srgbClr val="125B50"/>
                </a:solidFill>
                <a:latin typeface="Garet Bold"/>
                <a:ea typeface="Garet Bold"/>
                <a:cs typeface="Garet Bold"/>
                <a:sym typeface="Garet Bold"/>
              </a:rPr>
              <a:t>THROUGH EXPLAINABLE RISK SCORING AND REGENERATIVE, </a:t>
            </a:r>
            <a:r>
              <a:rPr lang="en-US" sz="3096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AI‑ASSISTED ADVISORIES.</a:t>
            </a:r>
          </a:p>
          <a:p>
            <a:pPr algn="just">
              <a:lnSpc>
                <a:spcPts val="3096"/>
              </a:lnSpc>
              <a:spcBef>
                <a:spcPct val="0"/>
              </a:spcBef>
            </a:pPr>
          </a:p>
          <a:p>
            <a:pPr algn="just">
              <a:lnSpc>
                <a:spcPts val="3096"/>
              </a:lnSpc>
              <a:spcBef>
                <a:spcPct val="0"/>
              </a:spcBef>
            </a:pPr>
            <a:r>
              <a:rPr lang="en-US" sz="3096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SUPPORTS </a:t>
            </a:r>
            <a:r>
              <a:rPr lang="en-US" b="true" sz="3096">
                <a:solidFill>
                  <a:srgbClr val="125B50"/>
                </a:solidFill>
                <a:latin typeface="Garet Bold"/>
                <a:ea typeface="Garet Bold"/>
                <a:cs typeface="Garet Bold"/>
                <a:sym typeface="Garet Bold"/>
              </a:rPr>
              <a:t>SDG‑ALIGNED AGRICULTURE</a:t>
            </a:r>
            <a:r>
              <a:rPr lang="en-US" sz="3096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 BY IMPROVING FOOD SECURITY, REDUCING CHEMICAL OVERUSE, AND PROTECTING SOIL ECOSYSTEMS.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22815" y="2329279"/>
            <a:ext cx="15442369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TEAM MEMBERS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839517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362162" y="4704179"/>
            <a:ext cx="13563676" cy="2754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5"/>
              </a:lnSpc>
            </a:pPr>
            <a:r>
              <a:rPr lang="en-US" sz="7195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DIVYANSHU SINGH</a:t>
            </a:r>
          </a:p>
          <a:p>
            <a:pPr algn="ctr">
              <a:lnSpc>
                <a:spcPts val="7195"/>
              </a:lnSpc>
            </a:pPr>
            <a:r>
              <a:rPr lang="en-US" sz="7195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KRISHNA YADAV</a:t>
            </a:r>
          </a:p>
          <a:p>
            <a:pPr algn="ctr">
              <a:lnSpc>
                <a:spcPts val="7195"/>
              </a:lnSpc>
              <a:spcBef>
                <a:spcPct val="0"/>
              </a:spcBef>
            </a:pPr>
            <a:r>
              <a:rPr lang="en-US" sz="7195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BASWA NAVNEETH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3423734"/>
            <a:ext cx="15442369" cy="3317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Medium"/>
                <a:ea typeface="Agrandir Wide Medium"/>
                <a:cs typeface="Agrandir Wide Medium"/>
                <a:sym typeface="Agrandir Wide Medium"/>
              </a:rPr>
              <a:t>BEHAVIOR-AWARE SOIL HEALTH RISK INTELLIGENCE SYSTEM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582659"/>
            <a:ext cx="2956891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10704987">
            <a:off x="11659104" y="3436130"/>
            <a:ext cx="7012735" cy="7010455"/>
          </a:xfrm>
          <a:custGeom>
            <a:avLst/>
            <a:gdLst/>
            <a:ahLst/>
            <a:cxnLst/>
            <a:rect r="r" b="b" t="t" l="l"/>
            <a:pathLst>
              <a:path h="7010455" w="7012735">
                <a:moveTo>
                  <a:pt x="0" y="0"/>
                </a:moveTo>
                <a:lnTo>
                  <a:pt x="7012735" y="0"/>
                </a:lnTo>
                <a:lnTo>
                  <a:pt x="7012735" y="7010455"/>
                </a:lnTo>
                <a:lnTo>
                  <a:pt x="0" y="70104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25758" y="1830622"/>
            <a:ext cx="15836485" cy="1334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99"/>
              </a:lnSpc>
            </a:pPr>
            <a:r>
              <a:rPr lang="en-US" b="true" sz="8299">
                <a:solidFill>
                  <a:srgbClr val="125B50"/>
                </a:solidFill>
                <a:latin typeface="Agrandir Wide Medium"/>
                <a:ea typeface="Agrandir Wide Medium"/>
                <a:cs typeface="Agrandir Wide Medium"/>
                <a:sym typeface="Agrandir Wide Medium"/>
              </a:rPr>
              <a:t>PROBLEM TARGETED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987092" y="3505580"/>
            <a:ext cx="7174451" cy="4840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58"/>
              </a:lnSpc>
            </a:pPr>
            <a:r>
              <a:rPr lang="en-US" sz="3458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SOIL DEGRADATION IN INDIA IS PRIMARILY DUE TO UNSTABLE FARMING PRACTICES.</a:t>
            </a:r>
          </a:p>
          <a:p>
            <a:pPr algn="just">
              <a:lnSpc>
                <a:spcPts val="3458"/>
              </a:lnSpc>
            </a:pPr>
          </a:p>
          <a:p>
            <a:pPr algn="just">
              <a:lnSpc>
                <a:spcPts val="3458"/>
              </a:lnSpc>
            </a:pPr>
            <a:r>
              <a:rPr lang="en-US" sz="3458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EXISTING SOLUTIONS ARE INFREQUENT, </a:t>
            </a:r>
            <a:r>
              <a:rPr lang="en-US" b="true" sz="3458">
                <a:solidFill>
                  <a:srgbClr val="125B50"/>
                </a:solidFill>
                <a:latin typeface="Garet Bold"/>
                <a:ea typeface="Garet Bold"/>
                <a:cs typeface="Garet Bold"/>
                <a:sym typeface="Garet Bold"/>
              </a:rPr>
              <a:t>REACTIVE, AND LAB DEPENDENT</a:t>
            </a:r>
          </a:p>
          <a:p>
            <a:pPr algn="just">
              <a:lnSpc>
                <a:spcPts val="3458"/>
              </a:lnSpc>
            </a:pPr>
          </a:p>
          <a:p>
            <a:pPr algn="just">
              <a:lnSpc>
                <a:spcPts val="3458"/>
              </a:lnSpc>
            </a:pPr>
            <a:r>
              <a:rPr lang="en-US" sz="3458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FARMERS LACK A SYSTEM THAT LINKS FARMING PRACTICES TO LONG TERM SOIL HEALTH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0704987">
            <a:off x="11659104" y="3436130"/>
            <a:ext cx="7012735" cy="7010455"/>
          </a:xfrm>
          <a:custGeom>
            <a:avLst/>
            <a:gdLst/>
            <a:ahLst/>
            <a:cxnLst/>
            <a:rect r="r" b="b" t="t" l="l"/>
            <a:pathLst>
              <a:path h="7010455" w="7012735">
                <a:moveTo>
                  <a:pt x="0" y="0"/>
                </a:moveTo>
                <a:lnTo>
                  <a:pt x="7012735" y="0"/>
                </a:lnTo>
                <a:lnTo>
                  <a:pt x="7012735" y="7010455"/>
                </a:lnTo>
                <a:lnTo>
                  <a:pt x="0" y="70104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405198" y="3438905"/>
            <a:ext cx="5562538" cy="5562538"/>
          </a:xfrm>
          <a:custGeom>
            <a:avLst/>
            <a:gdLst/>
            <a:ahLst/>
            <a:cxnLst/>
            <a:rect r="r" b="b" t="t" l="l"/>
            <a:pathLst>
              <a:path h="5562538" w="5562538">
                <a:moveTo>
                  <a:pt x="0" y="0"/>
                </a:moveTo>
                <a:lnTo>
                  <a:pt x="5562538" y="0"/>
                </a:lnTo>
                <a:lnTo>
                  <a:pt x="5562538" y="5562537"/>
                </a:lnTo>
                <a:lnTo>
                  <a:pt x="0" y="55625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582659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22815" y="2648422"/>
            <a:ext cx="15442369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Medium"/>
                <a:ea typeface="Agrandir Wide Medium"/>
                <a:cs typeface="Agrandir Wide Medium"/>
                <a:sym typeface="Agrandir Wide Medium"/>
              </a:rPr>
              <a:t>PROBLEM TARGETED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582659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01509" y="4646021"/>
            <a:ext cx="11639063" cy="1947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01"/>
              </a:lnSpc>
            </a:pPr>
            <a:r>
              <a:rPr lang="en-US" sz="3801">
                <a:solidFill>
                  <a:srgbClr val="125B50"/>
                </a:solidFill>
                <a:latin typeface="Garet"/>
                <a:ea typeface="Garet"/>
                <a:cs typeface="Garet"/>
                <a:sym typeface="Garet"/>
              </a:rPr>
              <a:t>THIS SYSTEM DOES NOT MERELY MEASURE SOIL HEALTH — IT CHANGES FARMING BEHAVIOR TO PROTECT SOIL FOR FUTURE GENERATIONS.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10704987">
            <a:off x="11659104" y="3436130"/>
            <a:ext cx="7012735" cy="7010455"/>
          </a:xfrm>
          <a:custGeom>
            <a:avLst/>
            <a:gdLst/>
            <a:ahLst/>
            <a:cxnLst/>
            <a:rect r="r" b="b" t="t" l="l"/>
            <a:pathLst>
              <a:path h="7010455" w="7012735">
                <a:moveTo>
                  <a:pt x="0" y="0"/>
                </a:moveTo>
                <a:lnTo>
                  <a:pt x="7012735" y="0"/>
                </a:lnTo>
                <a:lnTo>
                  <a:pt x="7012735" y="7010455"/>
                </a:lnTo>
                <a:lnTo>
                  <a:pt x="0" y="70104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13135" y="4361279"/>
            <a:ext cx="2720541" cy="2720541"/>
          </a:xfrm>
          <a:custGeom>
            <a:avLst/>
            <a:gdLst/>
            <a:ahLst/>
            <a:cxnLst/>
            <a:rect r="r" b="b" t="t" l="l"/>
            <a:pathLst>
              <a:path h="2720541" w="2720541">
                <a:moveTo>
                  <a:pt x="0" y="0"/>
                </a:moveTo>
                <a:lnTo>
                  <a:pt x="2720541" y="0"/>
                </a:lnTo>
                <a:lnTo>
                  <a:pt x="2720541" y="2720541"/>
                </a:lnTo>
                <a:lnTo>
                  <a:pt x="0" y="27205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824301" y="4361279"/>
            <a:ext cx="2720541" cy="2720541"/>
          </a:xfrm>
          <a:custGeom>
            <a:avLst/>
            <a:gdLst/>
            <a:ahLst/>
            <a:cxnLst/>
            <a:rect r="r" b="b" t="t" l="l"/>
            <a:pathLst>
              <a:path h="2720541" w="2720541">
                <a:moveTo>
                  <a:pt x="0" y="0"/>
                </a:moveTo>
                <a:lnTo>
                  <a:pt x="2720541" y="0"/>
                </a:lnTo>
                <a:lnTo>
                  <a:pt x="2720541" y="2720541"/>
                </a:lnTo>
                <a:lnTo>
                  <a:pt x="0" y="27205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737513" y="4361279"/>
            <a:ext cx="2720541" cy="2720541"/>
          </a:xfrm>
          <a:custGeom>
            <a:avLst/>
            <a:gdLst/>
            <a:ahLst/>
            <a:cxnLst/>
            <a:rect r="r" b="b" t="t" l="l"/>
            <a:pathLst>
              <a:path h="2720541" w="2720541">
                <a:moveTo>
                  <a:pt x="0" y="0"/>
                </a:moveTo>
                <a:lnTo>
                  <a:pt x="2720542" y="0"/>
                </a:lnTo>
                <a:lnTo>
                  <a:pt x="2720542" y="2720541"/>
                </a:lnTo>
                <a:lnTo>
                  <a:pt x="0" y="27205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648680" y="4361279"/>
            <a:ext cx="2720541" cy="2720541"/>
          </a:xfrm>
          <a:custGeom>
            <a:avLst/>
            <a:gdLst/>
            <a:ahLst/>
            <a:cxnLst/>
            <a:rect r="r" b="b" t="t" l="l"/>
            <a:pathLst>
              <a:path h="2720541" w="2720541">
                <a:moveTo>
                  <a:pt x="0" y="0"/>
                </a:moveTo>
                <a:lnTo>
                  <a:pt x="2720541" y="0"/>
                </a:lnTo>
                <a:lnTo>
                  <a:pt x="2720541" y="2720541"/>
                </a:lnTo>
                <a:lnTo>
                  <a:pt x="0" y="272054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22815" y="2329279"/>
            <a:ext cx="15442369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Medium"/>
                <a:ea typeface="Agrandir Wide Medium"/>
                <a:cs typeface="Agrandir Wide Medium"/>
                <a:sym typeface="Agrandir Wide Medium"/>
              </a:rPr>
              <a:t>SDG RELEVANCE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8582659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-10704987">
            <a:off x="11659104" y="3436130"/>
            <a:ext cx="7012735" cy="7010455"/>
          </a:xfrm>
          <a:custGeom>
            <a:avLst/>
            <a:gdLst/>
            <a:ahLst/>
            <a:cxnLst/>
            <a:rect r="r" b="b" t="t" l="l"/>
            <a:pathLst>
              <a:path h="7010455" w="7012735">
                <a:moveTo>
                  <a:pt x="0" y="0"/>
                </a:moveTo>
                <a:lnTo>
                  <a:pt x="7012735" y="0"/>
                </a:lnTo>
                <a:lnTo>
                  <a:pt x="7012735" y="7010455"/>
                </a:lnTo>
                <a:lnTo>
                  <a:pt x="0" y="701045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41135" y="4694654"/>
            <a:ext cx="16005729" cy="2379356"/>
            <a:chOff x="0" y="0"/>
            <a:chExt cx="21340972" cy="3172475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6344950" cy="3172475"/>
              <a:chOff x="0" y="0"/>
              <a:chExt cx="812800" cy="4064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8128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03200"/>
                    </a:lnTo>
                    <a:lnTo>
                      <a:pt x="6096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25B50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177800" y="-38100"/>
                <a:ext cx="558800" cy="444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8" id="8"/>
            <p:cNvGrpSpPr/>
            <p:nvPr/>
          </p:nvGrpSpPr>
          <p:grpSpPr>
            <a:xfrm rot="0">
              <a:off x="5006593" y="0"/>
              <a:ext cx="6344950" cy="3172475"/>
              <a:chOff x="0" y="0"/>
              <a:chExt cx="812800" cy="4064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8128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03200"/>
                    </a:lnTo>
                    <a:lnTo>
                      <a:pt x="6096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25B50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177800" y="-38100"/>
                <a:ext cx="558800" cy="444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1" id="11"/>
            <p:cNvGrpSpPr/>
            <p:nvPr/>
          </p:nvGrpSpPr>
          <p:grpSpPr>
            <a:xfrm rot="0">
              <a:off x="10013186" y="0"/>
              <a:ext cx="6344950" cy="3172475"/>
              <a:chOff x="0" y="0"/>
              <a:chExt cx="812800" cy="4064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03200"/>
                    </a:lnTo>
                    <a:lnTo>
                      <a:pt x="6096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25B50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177800" y="-38100"/>
                <a:ext cx="558800" cy="444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4" id="14"/>
            <p:cNvGrpSpPr/>
            <p:nvPr/>
          </p:nvGrpSpPr>
          <p:grpSpPr>
            <a:xfrm rot="0">
              <a:off x="14996022" y="0"/>
              <a:ext cx="6344950" cy="3172475"/>
              <a:chOff x="0" y="0"/>
              <a:chExt cx="812800" cy="4064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812800">
                    <a:moveTo>
                      <a:pt x="0" y="0"/>
                    </a:moveTo>
                    <a:lnTo>
                      <a:pt x="609600" y="0"/>
                    </a:lnTo>
                    <a:lnTo>
                      <a:pt x="812800" y="203200"/>
                    </a:lnTo>
                    <a:lnTo>
                      <a:pt x="609600" y="406400"/>
                    </a:lnTo>
                    <a:lnTo>
                      <a:pt x="0" y="406400"/>
                    </a:lnTo>
                    <a:lnTo>
                      <a:pt x="203200" y="203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25B50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177800" y="-38100"/>
                <a:ext cx="558800" cy="444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17" id="17"/>
          <p:cNvSpPr txBox="true"/>
          <p:nvPr/>
        </p:nvSpPr>
        <p:spPr>
          <a:xfrm rot="0">
            <a:off x="2101348" y="5134906"/>
            <a:ext cx="3126618" cy="1473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07"/>
              </a:lnSpc>
            </a:pPr>
            <a:r>
              <a:rPr lang="en-US" sz="4219">
                <a:solidFill>
                  <a:srgbClr val="EFF6F2"/>
                </a:solidFill>
                <a:latin typeface="Droid Serif"/>
                <a:ea typeface="Droid Serif"/>
                <a:cs typeface="Droid Serif"/>
                <a:sym typeface="Droid Serif"/>
              </a:rPr>
              <a:t>Sense &amp; Capture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22815" y="2329279"/>
            <a:ext cx="15442369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Medium"/>
                <a:ea typeface="Agrandir Wide Medium"/>
                <a:cs typeface="Agrandir Wide Medium"/>
                <a:sym typeface="Agrandir Wide Medium"/>
              </a:rPr>
              <a:t>OUR SOLUTION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8582659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968840" y="4896839"/>
            <a:ext cx="5209581" cy="1898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7"/>
              </a:lnSpc>
            </a:pPr>
            <a:r>
              <a:rPr lang="en-US" sz="3619">
                <a:solidFill>
                  <a:srgbClr val="EFF6F2"/>
                </a:solidFill>
                <a:latin typeface="Droid Serif"/>
                <a:ea typeface="Droid Serif"/>
                <a:cs typeface="Droid Serif"/>
                <a:sym typeface="Droid Serif"/>
              </a:rPr>
              <a:t>Soil</a:t>
            </a:r>
          </a:p>
          <a:p>
            <a:pPr algn="ctr">
              <a:lnSpc>
                <a:spcPts val="5067"/>
              </a:lnSpc>
            </a:pPr>
            <a:r>
              <a:rPr lang="en-US" sz="3619">
                <a:solidFill>
                  <a:srgbClr val="EFF6F2"/>
                </a:solidFill>
                <a:latin typeface="Droid Serif"/>
                <a:ea typeface="Droid Serif"/>
                <a:cs typeface="Droid Serif"/>
                <a:sym typeface="Droid Serif"/>
              </a:rPr>
              <a:t>Health Risk</a:t>
            </a:r>
          </a:p>
          <a:p>
            <a:pPr algn="ctr">
              <a:lnSpc>
                <a:spcPts val="5067"/>
              </a:lnSpc>
            </a:pPr>
            <a:r>
              <a:rPr lang="en-US" sz="3619">
                <a:solidFill>
                  <a:srgbClr val="EFF6F2"/>
                </a:solidFill>
                <a:latin typeface="Droid Serif"/>
                <a:ea typeface="Droid Serif"/>
                <a:cs typeface="Droid Serif"/>
                <a:sym typeface="Droid Serif"/>
              </a:rPr>
              <a:t>Score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952769" y="5234404"/>
            <a:ext cx="3936593" cy="1260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7"/>
              </a:lnSpc>
            </a:pPr>
            <a:r>
              <a:rPr lang="en-US" sz="3633">
                <a:solidFill>
                  <a:srgbClr val="EFF6F2"/>
                </a:solidFill>
                <a:latin typeface="Droid Serif"/>
                <a:ea typeface="Droid Serif"/>
                <a:cs typeface="Droid Serif"/>
                <a:sym typeface="Droid Serif"/>
              </a:rPr>
              <a:t>Advice &amp;</a:t>
            </a:r>
          </a:p>
          <a:p>
            <a:pPr algn="ctr">
              <a:lnSpc>
                <a:spcPts val="5087"/>
              </a:lnSpc>
            </a:pPr>
            <a:r>
              <a:rPr lang="en-US" sz="3633">
                <a:solidFill>
                  <a:srgbClr val="EFF6F2"/>
                </a:solidFill>
                <a:latin typeface="Droid Serif"/>
                <a:ea typeface="Droid Serif"/>
                <a:cs typeface="Droid Serif"/>
                <a:sym typeface="Droid Serif"/>
              </a:rPr>
              <a:t>Act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18331" y="5301271"/>
            <a:ext cx="3534438" cy="1251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70"/>
              </a:lnSpc>
            </a:pPr>
            <a:r>
              <a:rPr lang="en-US" sz="3621">
                <a:solidFill>
                  <a:srgbClr val="EFF6F2"/>
                </a:solidFill>
                <a:latin typeface="Droid Serif"/>
                <a:ea typeface="Droid Serif"/>
                <a:cs typeface="Droid Serif"/>
                <a:sym typeface="Droid Serif"/>
              </a:rPr>
              <a:t>Trigger</a:t>
            </a:r>
          </a:p>
          <a:p>
            <a:pPr algn="ctr">
              <a:lnSpc>
                <a:spcPts val="5070"/>
              </a:lnSpc>
            </a:pPr>
            <a:r>
              <a:rPr lang="en-US" sz="3621">
                <a:solidFill>
                  <a:srgbClr val="EFF6F2"/>
                </a:solidFill>
                <a:latin typeface="Droid Serif"/>
                <a:ea typeface="Droid Serif"/>
                <a:cs typeface="Droid Serif"/>
                <a:sym typeface="Droid Serif"/>
              </a:rPr>
              <a:t> Intelligence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556229" y="7183075"/>
            <a:ext cx="4378118" cy="437811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3B28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735747" y="4088361"/>
            <a:ext cx="6816507" cy="2266430"/>
            <a:chOff x="0" y="0"/>
            <a:chExt cx="1795294" cy="5969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795294" cy="596920"/>
            </a:xfrm>
            <a:custGeom>
              <a:avLst/>
              <a:gdLst/>
              <a:ahLst/>
              <a:cxnLst/>
              <a:rect r="r" b="b" t="t" l="l"/>
              <a:pathLst>
                <a:path h="596920" w="1795294">
                  <a:moveTo>
                    <a:pt x="18172" y="0"/>
                  </a:moveTo>
                  <a:lnTo>
                    <a:pt x="1777122" y="0"/>
                  </a:lnTo>
                  <a:cubicBezTo>
                    <a:pt x="1787158" y="0"/>
                    <a:pt x="1795294" y="8136"/>
                    <a:pt x="1795294" y="18172"/>
                  </a:cubicBezTo>
                  <a:lnTo>
                    <a:pt x="1795294" y="578748"/>
                  </a:lnTo>
                  <a:cubicBezTo>
                    <a:pt x="1795294" y="583567"/>
                    <a:pt x="1793379" y="588189"/>
                    <a:pt x="1789971" y="591597"/>
                  </a:cubicBezTo>
                  <a:cubicBezTo>
                    <a:pt x="1786563" y="595005"/>
                    <a:pt x="1781941" y="596920"/>
                    <a:pt x="1777122" y="596920"/>
                  </a:cubicBezTo>
                  <a:lnTo>
                    <a:pt x="18172" y="596920"/>
                  </a:lnTo>
                  <a:cubicBezTo>
                    <a:pt x="13353" y="596920"/>
                    <a:pt x="8730" y="595005"/>
                    <a:pt x="5323" y="591597"/>
                  </a:cubicBezTo>
                  <a:cubicBezTo>
                    <a:pt x="1915" y="588189"/>
                    <a:pt x="0" y="583567"/>
                    <a:pt x="0" y="578748"/>
                  </a:cubicBezTo>
                  <a:lnTo>
                    <a:pt x="0" y="18172"/>
                  </a:lnTo>
                  <a:cubicBezTo>
                    <a:pt x="0" y="13353"/>
                    <a:pt x="1915" y="8730"/>
                    <a:pt x="5323" y="5323"/>
                  </a:cubicBezTo>
                  <a:cubicBezTo>
                    <a:pt x="8730" y="1915"/>
                    <a:pt x="13353" y="0"/>
                    <a:pt x="18172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76200"/>
              <a:ext cx="1795294" cy="6731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7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777381" y="6815297"/>
            <a:ext cx="1448263" cy="1448263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PH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422815" y="2329279"/>
            <a:ext cx="15442369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OUR SOLUTION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592376" y="8839517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12997" y="4016095"/>
            <a:ext cx="2639666" cy="681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067"/>
              </a:lnSpc>
              <a:spcBef>
                <a:spcPct val="0"/>
              </a:spcBef>
            </a:pPr>
            <a:r>
              <a:rPr lang="en-US" sz="51067">
                <a:solidFill>
                  <a:srgbClr val="125B50"/>
                </a:solidFill>
                <a:latin typeface="Fredoka"/>
                <a:ea typeface="Fredoka"/>
                <a:cs typeface="Fredoka"/>
                <a:sym typeface="Fredoka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837291" y="4570829"/>
            <a:ext cx="6613418" cy="100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7"/>
              </a:lnSpc>
            </a:pPr>
            <a:r>
              <a:rPr lang="en-US" sz="5791">
                <a:solidFill>
                  <a:srgbClr val="125B50"/>
                </a:solidFill>
                <a:latin typeface="Canva Sans"/>
                <a:ea typeface="Canva Sans"/>
                <a:cs typeface="Canva Sans"/>
                <a:sym typeface="Canva Sans"/>
              </a:rPr>
              <a:t>SENSORS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498074" y="6811991"/>
            <a:ext cx="1719617" cy="1448263"/>
            <a:chOff x="0" y="0"/>
            <a:chExt cx="96509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65090" cy="812800"/>
            </a:xfrm>
            <a:custGeom>
              <a:avLst/>
              <a:gdLst/>
              <a:ahLst/>
              <a:cxnLst/>
              <a:rect r="r" b="b" t="t" l="l"/>
              <a:pathLst>
                <a:path h="812800" w="965090">
                  <a:moveTo>
                    <a:pt x="482545" y="0"/>
                  </a:moveTo>
                  <a:cubicBezTo>
                    <a:pt x="216043" y="0"/>
                    <a:pt x="0" y="181951"/>
                    <a:pt x="0" y="406400"/>
                  </a:cubicBezTo>
                  <a:cubicBezTo>
                    <a:pt x="0" y="630849"/>
                    <a:pt x="216043" y="812800"/>
                    <a:pt x="482545" y="812800"/>
                  </a:cubicBezTo>
                  <a:cubicBezTo>
                    <a:pt x="749047" y="812800"/>
                    <a:pt x="965090" y="630849"/>
                    <a:pt x="965090" y="406400"/>
                  </a:cubicBezTo>
                  <a:cubicBezTo>
                    <a:pt x="965090" y="181951"/>
                    <a:pt x="749047" y="0"/>
                    <a:pt x="482545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90477" y="38100"/>
              <a:ext cx="784136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SOIL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TEMP.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355803" y="6811991"/>
            <a:ext cx="1638863" cy="1448263"/>
            <a:chOff x="0" y="0"/>
            <a:chExt cx="919769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919769" cy="812800"/>
            </a:xfrm>
            <a:custGeom>
              <a:avLst/>
              <a:gdLst/>
              <a:ahLst/>
              <a:cxnLst/>
              <a:rect r="r" b="b" t="t" l="l"/>
              <a:pathLst>
                <a:path h="812800" w="919769">
                  <a:moveTo>
                    <a:pt x="459885" y="0"/>
                  </a:moveTo>
                  <a:cubicBezTo>
                    <a:pt x="205897" y="0"/>
                    <a:pt x="0" y="181951"/>
                    <a:pt x="0" y="406400"/>
                  </a:cubicBezTo>
                  <a:cubicBezTo>
                    <a:pt x="0" y="630849"/>
                    <a:pt x="205897" y="812800"/>
                    <a:pt x="459885" y="812800"/>
                  </a:cubicBezTo>
                  <a:cubicBezTo>
                    <a:pt x="713872" y="812800"/>
                    <a:pt x="919769" y="630849"/>
                    <a:pt x="919769" y="406400"/>
                  </a:cubicBezTo>
                  <a:cubicBezTo>
                    <a:pt x="919769" y="181951"/>
                    <a:pt x="713872" y="0"/>
                    <a:pt x="459885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86228" y="47625"/>
              <a:ext cx="747313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  <a:r>
                <a:rPr lang="en-US" sz="170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SOIL MOISTURE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1132779" y="6815297"/>
            <a:ext cx="1448263" cy="1448263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AIR TEMP. &amp; HUM.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41405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556229" y="7183075"/>
            <a:ext cx="4378118" cy="437811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3B28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435312" y="4147552"/>
            <a:ext cx="7417376" cy="1991896"/>
            <a:chOff x="0" y="0"/>
            <a:chExt cx="1953548" cy="52461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53548" cy="524615"/>
            </a:xfrm>
            <a:custGeom>
              <a:avLst/>
              <a:gdLst/>
              <a:ahLst/>
              <a:cxnLst/>
              <a:rect r="r" b="b" t="t" l="l"/>
              <a:pathLst>
                <a:path h="524615" w="1953548">
                  <a:moveTo>
                    <a:pt x="16700" y="0"/>
                  </a:moveTo>
                  <a:lnTo>
                    <a:pt x="1936847" y="0"/>
                  </a:lnTo>
                  <a:cubicBezTo>
                    <a:pt x="1946071" y="0"/>
                    <a:pt x="1953548" y="7477"/>
                    <a:pt x="1953548" y="16700"/>
                  </a:cubicBezTo>
                  <a:lnTo>
                    <a:pt x="1953548" y="507914"/>
                  </a:lnTo>
                  <a:cubicBezTo>
                    <a:pt x="1953548" y="512344"/>
                    <a:pt x="1951788" y="516591"/>
                    <a:pt x="1948656" y="519723"/>
                  </a:cubicBezTo>
                  <a:cubicBezTo>
                    <a:pt x="1945524" y="522855"/>
                    <a:pt x="1941277" y="524615"/>
                    <a:pt x="1936847" y="524615"/>
                  </a:cubicBezTo>
                  <a:lnTo>
                    <a:pt x="16700" y="524615"/>
                  </a:lnTo>
                  <a:cubicBezTo>
                    <a:pt x="12271" y="524615"/>
                    <a:pt x="8023" y="522855"/>
                    <a:pt x="4891" y="519723"/>
                  </a:cubicBezTo>
                  <a:cubicBezTo>
                    <a:pt x="1759" y="516591"/>
                    <a:pt x="0" y="512344"/>
                    <a:pt x="0" y="507914"/>
                  </a:cubicBezTo>
                  <a:lnTo>
                    <a:pt x="0" y="16700"/>
                  </a:lnTo>
                  <a:cubicBezTo>
                    <a:pt x="0" y="12271"/>
                    <a:pt x="1759" y="8023"/>
                    <a:pt x="4891" y="4891"/>
                  </a:cubicBezTo>
                  <a:cubicBezTo>
                    <a:pt x="8023" y="1759"/>
                    <a:pt x="12271" y="0"/>
                    <a:pt x="16700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76200"/>
              <a:ext cx="1953548" cy="600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7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435312" y="6778693"/>
            <a:ext cx="1956149" cy="1783242"/>
            <a:chOff x="0" y="0"/>
            <a:chExt cx="891611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91611" cy="812800"/>
            </a:xfrm>
            <a:custGeom>
              <a:avLst/>
              <a:gdLst/>
              <a:ahLst/>
              <a:cxnLst/>
              <a:rect r="r" b="b" t="t" l="l"/>
              <a:pathLst>
                <a:path h="812800" w="891611">
                  <a:moveTo>
                    <a:pt x="445805" y="0"/>
                  </a:moveTo>
                  <a:cubicBezTo>
                    <a:pt x="199594" y="0"/>
                    <a:pt x="0" y="181951"/>
                    <a:pt x="0" y="406400"/>
                  </a:cubicBezTo>
                  <a:cubicBezTo>
                    <a:pt x="0" y="630849"/>
                    <a:pt x="199594" y="812800"/>
                    <a:pt x="445805" y="812800"/>
                  </a:cubicBezTo>
                  <a:cubicBezTo>
                    <a:pt x="692017" y="812800"/>
                    <a:pt x="891611" y="630849"/>
                    <a:pt x="891611" y="406400"/>
                  </a:cubicBezTo>
                  <a:cubicBezTo>
                    <a:pt x="891611" y="181951"/>
                    <a:pt x="692017" y="0"/>
                    <a:pt x="445805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83589" y="38100"/>
              <a:ext cx="724434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CROP TYPE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422815" y="2329279"/>
            <a:ext cx="15442369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OUR SOLUTION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592376" y="8839517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12997" y="3992979"/>
            <a:ext cx="2639666" cy="681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067"/>
              </a:lnSpc>
              <a:spcBef>
                <a:spcPct val="0"/>
              </a:spcBef>
            </a:pPr>
            <a:r>
              <a:rPr lang="en-US" sz="51067">
                <a:solidFill>
                  <a:srgbClr val="125B50"/>
                </a:solidFill>
                <a:latin typeface="Fredoka"/>
                <a:ea typeface="Fredoka"/>
                <a:cs typeface="Fredoka"/>
                <a:sym typeface="Fredoka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837291" y="4570829"/>
            <a:ext cx="6613418" cy="1005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7"/>
              </a:lnSpc>
            </a:pPr>
            <a:r>
              <a:rPr lang="en-US" sz="5791">
                <a:solidFill>
                  <a:srgbClr val="125B50"/>
                </a:solidFill>
                <a:latin typeface="Canva Sans"/>
                <a:ea typeface="Canva Sans"/>
                <a:cs typeface="Canva Sans"/>
                <a:sym typeface="Canva Sans"/>
              </a:rPr>
              <a:t>FARMER’S INPUT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8039161" y="6778693"/>
            <a:ext cx="2209679" cy="1783242"/>
            <a:chOff x="0" y="0"/>
            <a:chExt cx="1007169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07169" cy="812800"/>
            </a:xfrm>
            <a:custGeom>
              <a:avLst/>
              <a:gdLst/>
              <a:ahLst/>
              <a:cxnLst/>
              <a:rect r="r" b="b" t="t" l="l"/>
              <a:pathLst>
                <a:path h="812800" w="1007169">
                  <a:moveTo>
                    <a:pt x="503585" y="0"/>
                  </a:moveTo>
                  <a:cubicBezTo>
                    <a:pt x="225463" y="0"/>
                    <a:pt x="0" y="181951"/>
                    <a:pt x="0" y="406400"/>
                  </a:cubicBezTo>
                  <a:cubicBezTo>
                    <a:pt x="0" y="630849"/>
                    <a:pt x="225463" y="812800"/>
                    <a:pt x="503585" y="812800"/>
                  </a:cubicBezTo>
                  <a:cubicBezTo>
                    <a:pt x="781707" y="812800"/>
                    <a:pt x="1007169" y="630849"/>
                    <a:pt x="1007169" y="406400"/>
                  </a:cubicBezTo>
                  <a:cubicBezTo>
                    <a:pt x="1007169" y="181951"/>
                    <a:pt x="781707" y="0"/>
                    <a:pt x="503585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94422" y="38100"/>
              <a:ext cx="818325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FERTILIZER 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FREQUENCY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895524" y="6778693"/>
            <a:ext cx="1957164" cy="1783242"/>
            <a:chOff x="0" y="0"/>
            <a:chExt cx="892073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92073" cy="812800"/>
            </a:xfrm>
            <a:custGeom>
              <a:avLst/>
              <a:gdLst/>
              <a:ahLst/>
              <a:cxnLst/>
              <a:rect r="r" b="b" t="t" l="l"/>
              <a:pathLst>
                <a:path h="812800" w="892073">
                  <a:moveTo>
                    <a:pt x="446037" y="0"/>
                  </a:moveTo>
                  <a:cubicBezTo>
                    <a:pt x="199697" y="0"/>
                    <a:pt x="0" y="181951"/>
                    <a:pt x="0" y="406400"/>
                  </a:cubicBezTo>
                  <a:cubicBezTo>
                    <a:pt x="0" y="630849"/>
                    <a:pt x="199697" y="812800"/>
                    <a:pt x="446037" y="812800"/>
                  </a:cubicBezTo>
                  <a:cubicBezTo>
                    <a:pt x="692376" y="812800"/>
                    <a:pt x="892073" y="630849"/>
                    <a:pt x="892073" y="406400"/>
                  </a:cubicBezTo>
                  <a:cubicBezTo>
                    <a:pt x="892073" y="181951"/>
                    <a:pt x="692376" y="0"/>
                    <a:pt x="446037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83632" y="38100"/>
              <a:ext cx="72481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IRRIGATION FREQUENCY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F6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82224" y="0"/>
            <a:ext cx="23056273" cy="10287000"/>
          </a:xfrm>
          <a:custGeom>
            <a:avLst/>
            <a:gdLst/>
            <a:ahLst/>
            <a:cxnLst/>
            <a:rect r="r" b="b" t="t" l="l"/>
            <a:pathLst>
              <a:path h="10287000" w="23056273">
                <a:moveTo>
                  <a:pt x="0" y="0"/>
                </a:moveTo>
                <a:lnTo>
                  <a:pt x="23056273" y="0"/>
                </a:lnTo>
                <a:lnTo>
                  <a:pt x="230562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5999"/>
            </a:blip>
            <a:stretch>
              <a:fillRect l="-3827" t="-47181" r="-20471" b="-3842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59899" y="558696"/>
            <a:ext cx="3299401" cy="1127227"/>
          </a:xfrm>
          <a:custGeom>
            <a:avLst/>
            <a:gdLst/>
            <a:ahLst/>
            <a:cxnLst/>
            <a:rect r="r" b="b" t="t" l="l"/>
            <a:pathLst>
              <a:path h="1127227" w="3299401">
                <a:moveTo>
                  <a:pt x="0" y="0"/>
                </a:moveTo>
                <a:lnTo>
                  <a:pt x="3299401" y="0"/>
                </a:lnTo>
                <a:lnTo>
                  <a:pt x="3299401" y="1127226"/>
                </a:lnTo>
                <a:lnTo>
                  <a:pt x="0" y="11272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556229" y="7183075"/>
            <a:ext cx="4378118" cy="437811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3B28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394493" y="4147552"/>
            <a:ext cx="7417376" cy="1991896"/>
            <a:chOff x="0" y="0"/>
            <a:chExt cx="1953548" cy="52461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53548" cy="524615"/>
            </a:xfrm>
            <a:custGeom>
              <a:avLst/>
              <a:gdLst/>
              <a:ahLst/>
              <a:cxnLst/>
              <a:rect r="r" b="b" t="t" l="l"/>
              <a:pathLst>
                <a:path h="524615" w="1953548">
                  <a:moveTo>
                    <a:pt x="16700" y="0"/>
                  </a:moveTo>
                  <a:lnTo>
                    <a:pt x="1936847" y="0"/>
                  </a:lnTo>
                  <a:cubicBezTo>
                    <a:pt x="1946071" y="0"/>
                    <a:pt x="1953548" y="7477"/>
                    <a:pt x="1953548" y="16700"/>
                  </a:cubicBezTo>
                  <a:lnTo>
                    <a:pt x="1953548" y="507914"/>
                  </a:lnTo>
                  <a:cubicBezTo>
                    <a:pt x="1953548" y="512344"/>
                    <a:pt x="1951788" y="516591"/>
                    <a:pt x="1948656" y="519723"/>
                  </a:cubicBezTo>
                  <a:cubicBezTo>
                    <a:pt x="1945524" y="522855"/>
                    <a:pt x="1941277" y="524615"/>
                    <a:pt x="1936847" y="524615"/>
                  </a:cubicBezTo>
                  <a:lnTo>
                    <a:pt x="16700" y="524615"/>
                  </a:lnTo>
                  <a:cubicBezTo>
                    <a:pt x="12271" y="524615"/>
                    <a:pt x="8023" y="522855"/>
                    <a:pt x="4891" y="519723"/>
                  </a:cubicBezTo>
                  <a:cubicBezTo>
                    <a:pt x="1759" y="516591"/>
                    <a:pt x="0" y="512344"/>
                    <a:pt x="0" y="507914"/>
                  </a:cubicBezTo>
                  <a:lnTo>
                    <a:pt x="0" y="16700"/>
                  </a:lnTo>
                  <a:cubicBezTo>
                    <a:pt x="0" y="12271"/>
                    <a:pt x="1759" y="8023"/>
                    <a:pt x="4891" y="4891"/>
                  </a:cubicBezTo>
                  <a:cubicBezTo>
                    <a:pt x="8023" y="1759"/>
                    <a:pt x="12271" y="0"/>
                    <a:pt x="16700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76200"/>
              <a:ext cx="1953548" cy="600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7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422815" y="2329279"/>
            <a:ext cx="15442369" cy="1298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b="true" sz="8000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OUR SOLUTION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827034"/>
            <a:ext cx="1094670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125B50"/>
                </a:solidFill>
                <a:latin typeface="Mokoto"/>
                <a:ea typeface="Mokoto"/>
                <a:cs typeface="Mokoto"/>
                <a:sym typeface="Mokoto"/>
              </a:rPr>
              <a:t>E-CODEATHON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592376" y="8839517"/>
            <a:ext cx="4545617" cy="675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true">
                <a:solidFill>
                  <a:srgbClr val="125B50"/>
                </a:solidFill>
                <a:latin typeface="Agrandir Wide Bold"/>
                <a:ea typeface="Agrandir Wide Bold"/>
                <a:cs typeface="Agrandir Wide Bold"/>
                <a:sym typeface="Agrandir Wide Bold"/>
              </a:rPr>
              <a:t>VasuDA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56229" y="3992979"/>
            <a:ext cx="3265661" cy="6810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067"/>
              </a:lnSpc>
              <a:spcBef>
                <a:spcPct val="0"/>
              </a:spcBef>
            </a:pPr>
            <a:r>
              <a:rPr lang="en-US" sz="51067">
                <a:solidFill>
                  <a:srgbClr val="125B50"/>
                </a:solidFill>
                <a:latin typeface="Fredoka"/>
                <a:ea typeface="Fredoka"/>
                <a:cs typeface="Fredoka"/>
                <a:sym typeface="Fredoka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796472" y="4138070"/>
            <a:ext cx="6613418" cy="1697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7"/>
              </a:lnSpc>
            </a:pPr>
            <a:r>
              <a:rPr lang="en-US" sz="5791" b="true">
                <a:solidFill>
                  <a:srgbClr val="125B5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SHRS</a:t>
            </a:r>
          </a:p>
          <a:p>
            <a:pPr algn="ctr">
              <a:lnSpc>
                <a:spcPts val="5307"/>
              </a:lnSpc>
            </a:pPr>
            <a:r>
              <a:rPr lang="en-US" sz="3791">
                <a:solidFill>
                  <a:srgbClr val="125B50"/>
                </a:solidFill>
                <a:latin typeface="Canva Sans"/>
                <a:ea typeface="Canva Sans"/>
                <a:cs typeface="Canva Sans"/>
                <a:sym typeface="Canva Sans"/>
              </a:rPr>
              <a:t>(</a:t>
            </a:r>
            <a:r>
              <a:rPr lang="en-US" sz="3791" i="true">
                <a:solidFill>
                  <a:srgbClr val="125B50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Soil Health Risk Score)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5394493" y="6663323"/>
            <a:ext cx="7417376" cy="1991896"/>
            <a:chOff x="0" y="0"/>
            <a:chExt cx="1953548" cy="52461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53548" cy="524615"/>
            </a:xfrm>
            <a:custGeom>
              <a:avLst/>
              <a:gdLst/>
              <a:ahLst/>
              <a:cxnLst/>
              <a:rect r="r" b="b" t="t" l="l"/>
              <a:pathLst>
                <a:path h="524615" w="1953548">
                  <a:moveTo>
                    <a:pt x="16700" y="0"/>
                  </a:moveTo>
                  <a:lnTo>
                    <a:pt x="1936847" y="0"/>
                  </a:lnTo>
                  <a:cubicBezTo>
                    <a:pt x="1946071" y="0"/>
                    <a:pt x="1953548" y="7477"/>
                    <a:pt x="1953548" y="16700"/>
                  </a:cubicBezTo>
                  <a:lnTo>
                    <a:pt x="1953548" y="507914"/>
                  </a:lnTo>
                  <a:cubicBezTo>
                    <a:pt x="1953548" y="512344"/>
                    <a:pt x="1951788" y="516591"/>
                    <a:pt x="1948656" y="519723"/>
                  </a:cubicBezTo>
                  <a:cubicBezTo>
                    <a:pt x="1945524" y="522855"/>
                    <a:pt x="1941277" y="524615"/>
                    <a:pt x="1936847" y="524615"/>
                  </a:cubicBezTo>
                  <a:lnTo>
                    <a:pt x="16700" y="524615"/>
                  </a:lnTo>
                  <a:cubicBezTo>
                    <a:pt x="12271" y="524615"/>
                    <a:pt x="8023" y="522855"/>
                    <a:pt x="4891" y="519723"/>
                  </a:cubicBezTo>
                  <a:cubicBezTo>
                    <a:pt x="1759" y="516591"/>
                    <a:pt x="0" y="512344"/>
                    <a:pt x="0" y="507914"/>
                  </a:cubicBezTo>
                  <a:lnTo>
                    <a:pt x="0" y="16700"/>
                  </a:lnTo>
                  <a:cubicBezTo>
                    <a:pt x="0" y="12271"/>
                    <a:pt x="1759" y="8023"/>
                    <a:pt x="4891" y="4891"/>
                  </a:cubicBezTo>
                  <a:cubicBezTo>
                    <a:pt x="8023" y="1759"/>
                    <a:pt x="12271" y="0"/>
                    <a:pt x="16700" y="0"/>
                  </a:cubicBezTo>
                  <a:close/>
                </a:path>
              </a:pathLst>
            </a:custGeom>
            <a:solidFill>
              <a:srgbClr val="B8DD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76200"/>
              <a:ext cx="1953548" cy="600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7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5978626" y="6951584"/>
            <a:ext cx="6249111" cy="1358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5"/>
              </a:lnSpc>
              <a:spcBef>
                <a:spcPct val="0"/>
              </a:spcBef>
            </a:pPr>
            <a:r>
              <a:rPr lang="en-US" sz="2597">
                <a:solidFill>
                  <a:srgbClr val="125B50"/>
                </a:solidFill>
                <a:latin typeface="Canva Sans"/>
                <a:ea typeface="Canva Sans"/>
                <a:cs typeface="Canva Sans"/>
                <a:sym typeface="Canva Sans"/>
              </a:rPr>
              <a:t>Process the data using a rule‑based engine to compute the </a:t>
            </a:r>
            <a:r>
              <a:rPr lang="en-US" b="true" sz="2597">
                <a:solidFill>
                  <a:srgbClr val="125B50"/>
                </a:solidFill>
                <a:latin typeface="Canva Sans Medium"/>
                <a:ea typeface="Canva Sans Medium"/>
                <a:cs typeface="Canva Sans Medium"/>
                <a:sym typeface="Canva Sans Medium"/>
              </a:rPr>
              <a:t>Soil Health Risk Score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DAHCZ4pe0dE</dc:identifier>
  <dcterms:modified xsi:type="dcterms:W3CDTF">2011-08-01T06:04:30Z</dcterms:modified>
  <cp:revision>1</cp:revision>
  <dc:title>E-CODEATHON</dc:title>
</cp:coreProperties>
</file>

<file path=docProps/thumbnail.jpeg>
</file>